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62" r:id="rId3"/>
    <p:sldId id="258" r:id="rId4"/>
    <p:sldId id="259" r:id="rId5"/>
    <p:sldId id="265" r:id="rId6"/>
    <p:sldId id="264" r:id="rId7"/>
    <p:sldId id="269" r:id="rId8"/>
    <p:sldId id="268" r:id="rId9"/>
    <p:sldId id="272" r:id="rId10"/>
    <p:sldId id="271" r:id="rId11"/>
  </p:sldIdLst>
  <p:sldSz cx="9144000" cy="5143500" type="screen16x9"/>
  <p:notesSz cx="6858000" cy="9144000"/>
  <p:embeddedFontLst>
    <p:embeddedFont>
      <p:font typeface="EB Garamond" panose="00000500000000000000" pitchFamily="2" charset="0"/>
      <p:regular r:id="rId13"/>
      <p:bold r:id="rId14"/>
      <p:italic r:id="rId15"/>
      <p:boldItalic r:id="rId16"/>
    </p:embeddedFon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Quattrocento Sans" panose="020B0502050000020003" pitchFamily="34" charset="0"/>
      <p:regular r:id="rId21"/>
      <p:bold r:id="rId22"/>
      <p:italic r:id="rId23"/>
      <p:boldItalic r:id="rId24"/>
    </p:embeddedFont>
    <p:embeddedFont>
      <p:font typeface="Raleway" pitchFamily="2" charset="-18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7bd7f59b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7bd7f59b5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b9a0b074_1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cb9a0b074_1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23630543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23630543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b9a0b07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b9a0b07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cb9a0b074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cb9a0b074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e965474a9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e965474a9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c7bd7f59b5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c7bd7f59b5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e965474a9_3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e965474a9_3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AC55FC3A-0811-EDA7-9A07-F8491F5AE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723630543_5_23:notes">
            <a:extLst>
              <a:ext uri="{FF2B5EF4-FFF2-40B4-BE49-F238E27FC236}">
                <a16:creationId xmlns:a16="http://schemas.microsoft.com/office/drawing/2014/main" id="{EB2EB1C4-EE32-3DCB-71ED-A5516F49E0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723630543_5_23:notes">
            <a:extLst>
              <a:ext uri="{FF2B5EF4-FFF2-40B4-BE49-F238E27FC236}">
                <a16:creationId xmlns:a16="http://schemas.microsoft.com/office/drawing/2014/main" id="{506B135A-D03F-4CA5-0695-973BCDBB47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7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5550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facebook.com/iceponline" TargetMode="External"/><Relationship Id="rId5" Type="http://schemas.openxmlformats.org/officeDocument/2006/relationships/hyperlink" Target="mailto:info@iceponline.com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://www.iceponline.com" TargetMode="Externa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competenceinstitute.com/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3.png"/><Relationship Id="rId4" Type="http://schemas.openxmlformats.org/officeDocument/2006/relationships/hyperlink" Target="https://translate.google.com/community" TargetMode="External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>
            <a:extLst>
              <a:ext uri="{FF2B5EF4-FFF2-40B4-BE49-F238E27FC236}">
                <a16:creationId xmlns:a16="http://schemas.microsoft.com/office/drawing/2014/main" id="{4EBB4A24-7DC7-9559-F0E2-C0480DC6F9B2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/>
          </p:nvPr>
        </p:nvSpPr>
        <p:spPr>
          <a:xfrm>
            <a:off x="4840503" y="1260739"/>
            <a:ext cx="4045200" cy="2622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 dirty="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Institute of European Certification of Personnel</a:t>
            </a:r>
            <a:endParaRPr sz="4000" b="0" dirty="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73" name="Google Shape;7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864" y="1671750"/>
            <a:ext cx="2816575" cy="18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18E3B806-7DB0-A92B-6F3A-EBBE8F9B2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7">
            <a:extLst>
              <a:ext uri="{FF2B5EF4-FFF2-40B4-BE49-F238E27FC236}">
                <a16:creationId xmlns:a16="http://schemas.microsoft.com/office/drawing/2014/main" id="{6E94F505-688A-F936-60BC-9E6E7AFD90EC}"/>
              </a:ext>
            </a:extLst>
          </p:cNvPr>
          <p:cNvPicPr preferRelativeResize="0"/>
          <p:nvPr/>
        </p:nvPicPr>
        <p:blipFill>
          <a:blip r:embed="rId3"/>
          <a:srcRect t="7709" b="7709"/>
          <a:stretch/>
        </p:blipFill>
        <p:spPr>
          <a:xfrm>
            <a:off x="0" y="0"/>
            <a:ext cx="9143996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7">
            <a:extLst>
              <a:ext uri="{FF2B5EF4-FFF2-40B4-BE49-F238E27FC236}">
                <a16:creationId xmlns:a16="http://schemas.microsoft.com/office/drawing/2014/main" id="{D7E1CD83-C269-8DDE-D338-513F1F931429}"/>
              </a:ext>
            </a:extLst>
          </p:cNvPr>
          <p:cNvSpPr>
            <a:spLocks/>
          </p:cNvSpPr>
          <p:nvPr/>
        </p:nvSpPr>
        <p:spPr>
          <a:xfrm>
            <a:off x="244600" y="175825"/>
            <a:ext cx="2808513" cy="1615932"/>
          </a:xfrm>
          <a:prstGeom prst="rect">
            <a:avLst/>
          </a:prstGeom>
          <a:solidFill>
            <a:srgbClr val="000000">
              <a:alpha val="7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3" name="Google Shape;243;p27">
            <a:extLst>
              <a:ext uri="{FF2B5EF4-FFF2-40B4-BE49-F238E27FC236}">
                <a16:creationId xmlns:a16="http://schemas.microsoft.com/office/drawing/2014/main" id="{098AAD1C-BFC9-9C5B-A2C1-D2C9F40AD8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3593" y="0"/>
            <a:ext cx="3000000" cy="26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iceponline.com</a:t>
            </a:r>
            <a:endParaRPr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info@iceponline.com</a:t>
            </a:r>
            <a:endParaRPr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iceponline</a:t>
            </a:r>
            <a:endParaRPr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44" name="Google Shape;244;p27">
            <a:extLst>
              <a:ext uri="{FF2B5EF4-FFF2-40B4-BE49-F238E27FC236}">
                <a16:creationId xmlns:a16="http://schemas.microsoft.com/office/drawing/2014/main" id="{9DF038A0-0573-3FC4-17D9-F6AEC8B1C23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4600" y="4439375"/>
            <a:ext cx="1056925" cy="582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5" name="Google Shape;245;p27">
            <a:extLst>
              <a:ext uri="{FF2B5EF4-FFF2-40B4-BE49-F238E27FC236}">
                <a16:creationId xmlns:a16="http://schemas.microsoft.com/office/drawing/2014/main" id="{0D82CC5C-A096-9D2A-61E5-E68F654F2005}"/>
              </a:ext>
            </a:extLst>
          </p:cNvPr>
          <p:cNvGrpSpPr>
            <a:grpSpLocks/>
          </p:cNvGrpSpPr>
          <p:nvPr/>
        </p:nvGrpSpPr>
        <p:grpSpPr>
          <a:xfrm>
            <a:off x="411289" y="354259"/>
            <a:ext cx="303132" cy="1234699"/>
            <a:chOff x="1301525" y="1954175"/>
            <a:chExt cx="303132" cy="1234699"/>
          </a:xfrm>
        </p:grpSpPr>
        <p:pic>
          <p:nvPicPr>
            <p:cNvPr id="246" name="Google Shape;246;p27">
              <a:extLst>
                <a:ext uri="{FF2B5EF4-FFF2-40B4-BE49-F238E27FC236}">
                  <a16:creationId xmlns:a16="http://schemas.microsoft.com/office/drawing/2014/main" id="{1A21D2B9-1863-D785-B3A7-9E2598D1D28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01525" y="1954175"/>
              <a:ext cx="295875" cy="295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27">
              <a:extLst>
                <a:ext uri="{FF2B5EF4-FFF2-40B4-BE49-F238E27FC236}">
                  <a16:creationId xmlns:a16="http://schemas.microsoft.com/office/drawing/2014/main" id="{1BD254BB-1273-A8FD-07A2-4363C84CF941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314685" y="2898925"/>
              <a:ext cx="289972" cy="289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27">
              <a:extLst>
                <a:ext uri="{FF2B5EF4-FFF2-40B4-BE49-F238E27FC236}">
                  <a16:creationId xmlns:a16="http://schemas.microsoft.com/office/drawing/2014/main" id="{E6B58A10-E389-830F-56A7-384128B123C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304475" y="2462896"/>
              <a:ext cx="289976" cy="21771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21816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600" y="4439375"/>
            <a:ext cx="1056925" cy="58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8;p14">
            <a:extLst>
              <a:ext uri="{FF2B5EF4-FFF2-40B4-BE49-F238E27FC236}">
                <a16:creationId xmlns:a16="http://schemas.microsoft.com/office/drawing/2014/main" id="{870E6F9C-820D-6BC6-160A-49FDD19545CD}"/>
              </a:ext>
            </a:extLst>
          </p:cNvPr>
          <p:cNvSpPr txBox="1">
            <a:spLocks/>
          </p:cNvSpPr>
          <p:nvPr/>
        </p:nvSpPr>
        <p:spPr>
          <a:xfrm>
            <a:off x="451862" y="361022"/>
            <a:ext cx="8240129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-GB" sz="4000" b="0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Our Activities</a:t>
            </a:r>
          </a:p>
        </p:txBody>
      </p:sp>
      <p:grpSp>
        <p:nvGrpSpPr>
          <p:cNvPr id="3" name="Google Shape;80;p14">
            <a:extLst>
              <a:ext uri="{FF2B5EF4-FFF2-40B4-BE49-F238E27FC236}">
                <a16:creationId xmlns:a16="http://schemas.microsoft.com/office/drawing/2014/main" id="{60B932E9-6E3E-3052-31DD-D0D4ACB5A335}"/>
              </a:ext>
            </a:extLst>
          </p:cNvPr>
          <p:cNvGrpSpPr/>
          <p:nvPr/>
        </p:nvGrpSpPr>
        <p:grpSpPr>
          <a:xfrm>
            <a:off x="1582791" y="1174316"/>
            <a:ext cx="1998808" cy="1700856"/>
            <a:chOff x="6803275" y="395363"/>
            <a:chExt cx="2212050" cy="2537076"/>
          </a:xfrm>
        </p:grpSpPr>
        <p:pic>
          <p:nvPicPr>
            <p:cNvPr id="4" name="Google Shape;81;p14">
              <a:extLst>
                <a:ext uri="{FF2B5EF4-FFF2-40B4-BE49-F238E27FC236}">
                  <a16:creationId xmlns:a16="http://schemas.microsoft.com/office/drawing/2014/main" id="{F4C51C8A-E6C1-1821-6B77-DE7E3AFAFB5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82;p14" descr="Piece of duct tape sticking a note to the slide">
              <a:extLst>
                <a:ext uri="{FF2B5EF4-FFF2-40B4-BE49-F238E27FC236}">
                  <a16:creationId xmlns:a16="http://schemas.microsoft.com/office/drawing/2014/main" id="{95D707AF-074A-4BF4-EFC7-1D4C628458F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9244" t="5926" r="2118" b="10011"/>
            <a:stretch/>
          </p:blipFill>
          <p:spPr>
            <a:xfrm rot="154826">
              <a:off x="7370675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oogle Shape;83;p14">
            <a:extLst>
              <a:ext uri="{FF2B5EF4-FFF2-40B4-BE49-F238E27FC236}">
                <a16:creationId xmlns:a16="http://schemas.microsoft.com/office/drawing/2014/main" id="{AD5C7B92-BBFD-0E99-B0ED-62B66BE98A67}"/>
              </a:ext>
            </a:extLst>
          </p:cNvPr>
          <p:cNvGrpSpPr/>
          <p:nvPr/>
        </p:nvGrpSpPr>
        <p:grpSpPr>
          <a:xfrm>
            <a:off x="5578742" y="1174336"/>
            <a:ext cx="1998808" cy="1700856"/>
            <a:chOff x="6803275" y="395363"/>
            <a:chExt cx="2212050" cy="2537076"/>
          </a:xfrm>
        </p:grpSpPr>
        <p:pic>
          <p:nvPicPr>
            <p:cNvPr id="7" name="Google Shape;84;p14">
              <a:extLst>
                <a:ext uri="{FF2B5EF4-FFF2-40B4-BE49-F238E27FC236}">
                  <a16:creationId xmlns:a16="http://schemas.microsoft.com/office/drawing/2014/main" id="{5C602A17-2CD5-E3BD-BADE-A57158F259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85;p14" descr="Piece of duct tape sticking a note to the slide">
              <a:extLst>
                <a:ext uri="{FF2B5EF4-FFF2-40B4-BE49-F238E27FC236}">
                  <a16:creationId xmlns:a16="http://schemas.microsoft.com/office/drawing/2014/main" id="{7ADF7650-5B48-384F-AEC9-EDF85BF4470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9244" t="5926" r="2118" b="10011"/>
            <a:stretch/>
          </p:blipFill>
          <p:spPr>
            <a:xfrm rot="154826">
              <a:off x="7370675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oogle Shape;86;p14">
            <a:extLst>
              <a:ext uri="{FF2B5EF4-FFF2-40B4-BE49-F238E27FC236}">
                <a16:creationId xmlns:a16="http://schemas.microsoft.com/office/drawing/2014/main" id="{A94B751F-C26D-8014-7F17-EB4664402828}"/>
              </a:ext>
            </a:extLst>
          </p:cNvPr>
          <p:cNvGrpSpPr/>
          <p:nvPr/>
        </p:nvGrpSpPr>
        <p:grpSpPr>
          <a:xfrm>
            <a:off x="3572523" y="1174336"/>
            <a:ext cx="1998808" cy="1700856"/>
            <a:chOff x="6803275" y="395363"/>
            <a:chExt cx="2212050" cy="2537076"/>
          </a:xfrm>
        </p:grpSpPr>
        <p:pic>
          <p:nvPicPr>
            <p:cNvPr id="10" name="Google Shape;87;p14">
              <a:extLst>
                <a:ext uri="{FF2B5EF4-FFF2-40B4-BE49-F238E27FC236}">
                  <a16:creationId xmlns:a16="http://schemas.microsoft.com/office/drawing/2014/main" id="{1B3B8F3F-9050-F4FE-F5B6-4757DF95137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8;p14" descr="Piece of duct tape sticking a note to the slide">
              <a:extLst>
                <a:ext uri="{FF2B5EF4-FFF2-40B4-BE49-F238E27FC236}">
                  <a16:creationId xmlns:a16="http://schemas.microsoft.com/office/drawing/2014/main" id="{CA8E3E7F-46BB-CCD5-A4A1-296D2EE4340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9244" t="5926" r="2118" b="10011"/>
            <a:stretch/>
          </p:blipFill>
          <p:spPr>
            <a:xfrm rot="154826">
              <a:off x="7370675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89;p14">
            <a:extLst>
              <a:ext uri="{FF2B5EF4-FFF2-40B4-BE49-F238E27FC236}">
                <a16:creationId xmlns:a16="http://schemas.microsoft.com/office/drawing/2014/main" id="{94844EC8-D7B5-E8E0-358C-6FEAA5281E52}"/>
              </a:ext>
            </a:extLst>
          </p:cNvPr>
          <p:cNvSpPr txBox="1"/>
          <p:nvPr/>
        </p:nvSpPr>
        <p:spPr>
          <a:xfrm>
            <a:off x="1695014" y="1493174"/>
            <a:ext cx="1774362" cy="135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en" sz="2000" dirty="0">
                <a:latin typeface="Quattrocento Sans"/>
                <a:ea typeface="Quattrocento Sans"/>
                <a:cs typeface="Quattrocento Sans"/>
                <a:sym typeface="Quattrocento Sans"/>
              </a:rPr>
              <a:t>Certification of Competence</a:t>
            </a:r>
            <a:r>
              <a:rPr lang="sk-SK" sz="2000" dirty="0">
                <a:latin typeface="Quattrocento Sans"/>
                <a:ea typeface="Quattrocento Sans"/>
                <a:cs typeface="Quattrocento Sans"/>
                <a:sym typeface="Quattrocento Sans"/>
              </a:rPr>
              <a:t>s</a:t>
            </a:r>
            <a:endParaRPr sz="2000" dirty="0">
              <a:highlight>
                <a:srgbClr val="FFFF00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" name="Google Shape;90;p14">
            <a:extLst>
              <a:ext uri="{FF2B5EF4-FFF2-40B4-BE49-F238E27FC236}">
                <a16:creationId xmlns:a16="http://schemas.microsoft.com/office/drawing/2014/main" id="{D90AF52E-1289-2549-D08B-C4270B0FAC91}"/>
              </a:ext>
            </a:extLst>
          </p:cNvPr>
          <p:cNvSpPr txBox="1"/>
          <p:nvPr/>
        </p:nvSpPr>
        <p:spPr>
          <a:xfrm>
            <a:off x="3830688" y="1663084"/>
            <a:ext cx="14826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en" sz="2000" dirty="0">
                <a:latin typeface="Quattrocento Sans"/>
                <a:ea typeface="Quattrocento Sans"/>
                <a:cs typeface="Quattrocento Sans"/>
                <a:sym typeface="Quattrocento Sans"/>
              </a:rPr>
              <a:t>Certiport © Service Provider</a:t>
            </a:r>
            <a:endParaRPr sz="2000" b="1" dirty="0">
              <a:solidFill>
                <a:schemeClr val="dk1"/>
              </a:solidFill>
              <a:highlight>
                <a:srgbClr val="FFFF00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" name="Google Shape;91;p14">
            <a:extLst>
              <a:ext uri="{FF2B5EF4-FFF2-40B4-BE49-F238E27FC236}">
                <a16:creationId xmlns:a16="http://schemas.microsoft.com/office/drawing/2014/main" id="{C283AF6B-7D27-71A4-3073-5DC5C8941D79}"/>
              </a:ext>
            </a:extLst>
          </p:cNvPr>
          <p:cNvSpPr txBox="1"/>
          <p:nvPr/>
        </p:nvSpPr>
        <p:spPr>
          <a:xfrm>
            <a:off x="5836901" y="1663100"/>
            <a:ext cx="1482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dirty="0">
                <a:latin typeface="Quattrocento Sans"/>
                <a:ea typeface="Quattrocento Sans"/>
                <a:cs typeface="Quattrocento Sans"/>
                <a:sym typeface="Quattrocento Sans"/>
              </a:rPr>
              <a:t>European Projects</a:t>
            </a:r>
            <a:endParaRPr sz="20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800"/>
              </a:spcAft>
              <a:buNone/>
            </a:pPr>
            <a:endParaRPr b="1" dirty="0">
              <a:solidFill>
                <a:schemeClr val="dk1"/>
              </a:solidFill>
              <a:highlight>
                <a:srgbClr val="FFFF00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4847229" y="659107"/>
            <a:ext cx="4033800" cy="31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solidFill>
                  <a:schemeClr val="dk1"/>
                </a:solidFill>
              </a:rPr>
              <a:t>Certification</a:t>
            </a:r>
            <a:r>
              <a:rPr lang="sk-SK" sz="3000" dirty="0">
                <a:solidFill>
                  <a:schemeClr val="dk1"/>
                </a:solidFill>
              </a:rPr>
              <a:t> of </a:t>
            </a:r>
            <a:r>
              <a:rPr lang="en-GB" sz="3000" dirty="0">
                <a:solidFill>
                  <a:schemeClr val="dk1"/>
                </a:solidFill>
              </a:rPr>
              <a:t>Competences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Our mission</a:t>
            </a:r>
            <a:r>
              <a:rPr lang="en-US" sz="1800" b="1" dirty="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is to </a:t>
            </a:r>
            <a:r>
              <a:rPr lang="en-US" sz="1800" b="1" dirty="0">
                <a:latin typeface="Quattrocento Sans"/>
                <a:ea typeface="Quattrocento Sans"/>
                <a:cs typeface="Quattrocento Sans"/>
                <a:sym typeface="Quattrocento Sans"/>
              </a:rPr>
              <a:t>certify </a:t>
            </a:r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the verifiable </a:t>
            </a:r>
            <a:r>
              <a:rPr lang="en-US" sz="1800" b="1" dirty="0">
                <a:latin typeface="Quattrocento Sans"/>
                <a:ea typeface="Quattrocento Sans"/>
                <a:cs typeface="Quattrocento Sans"/>
                <a:sym typeface="Quattrocento Sans"/>
              </a:rPr>
              <a:t>formal and non-formal competences </a:t>
            </a:r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of professionals and individuals, through a set of </a:t>
            </a:r>
            <a:r>
              <a:rPr lang="en-US" sz="1800" dirty="0" err="1">
                <a:latin typeface="Quattrocento Sans"/>
                <a:ea typeface="Quattrocento Sans"/>
                <a:cs typeface="Quattrocento Sans"/>
                <a:sym typeface="Quattrocento Sans"/>
              </a:rPr>
              <a:t>standardised</a:t>
            </a:r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 requirements, procedures and quality assurance measures, in accordance to International </a:t>
            </a:r>
            <a:r>
              <a:rPr lang="en-US" sz="1800" b="1" dirty="0">
                <a:latin typeface="Quattrocento Sans"/>
                <a:ea typeface="Quattrocento Sans"/>
                <a:cs typeface="Quattrocento Sans"/>
                <a:sym typeface="Quattrocento Sans"/>
              </a:rPr>
              <a:t>Standards</a:t>
            </a:r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 lang="en-US" sz="1800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600" y="4439375"/>
            <a:ext cx="1056925" cy="58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4">
            <a:alphaModFix/>
          </a:blip>
          <a:srcRect l="25029" r="25029"/>
          <a:stretch/>
        </p:blipFill>
        <p:spPr>
          <a:xfrm>
            <a:off x="-1" y="0"/>
            <a:ext cx="45672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600" y="4439375"/>
            <a:ext cx="1056925" cy="58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 descr="Obrázok, na ktorom je písmo, text, logo, grafika&#10;&#10;Automaticky generovaný popis">
            <a:extLst>
              <a:ext uri="{FF2B5EF4-FFF2-40B4-BE49-F238E27FC236}">
                <a16:creationId xmlns:a16="http://schemas.microsoft.com/office/drawing/2014/main" id="{78CFD566-0541-1BC8-F9D8-17C915565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257" y="3662193"/>
            <a:ext cx="1220050" cy="1220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subTitle" idx="1"/>
          </p:nvPr>
        </p:nvSpPr>
        <p:spPr>
          <a:xfrm>
            <a:off x="244600" y="211249"/>
            <a:ext cx="4045200" cy="41239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000" dirty="0">
                <a:solidFill>
                  <a:schemeClr val="dk1"/>
                </a:solidFill>
              </a:rPr>
              <a:t>Certiport © </a:t>
            </a:r>
            <a:br>
              <a:rPr lang="sk-SK" sz="3000" dirty="0">
                <a:solidFill>
                  <a:schemeClr val="dk1"/>
                </a:solidFill>
              </a:rPr>
            </a:br>
            <a:r>
              <a:rPr lang="sk-SK" sz="3000" dirty="0">
                <a:solidFill>
                  <a:schemeClr val="dk1"/>
                </a:solidFill>
              </a:rPr>
              <a:t>Service </a:t>
            </a:r>
            <a:r>
              <a:rPr lang="en-GB" sz="3000" dirty="0">
                <a:solidFill>
                  <a:schemeClr val="dk1"/>
                </a:solidFill>
              </a:rPr>
              <a:t>Provider</a:t>
            </a: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Certiport is dedicated to helping people succeed through certification. Certiport </a:t>
            </a:r>
            <a:r>
              <a:rPr lang="en-US" sz="1800" b="1" dirty="0">
                <a:latin typeface="Quattrocento Sans"/>
                <a:ea typeface="Quattrocento Sans"/>
                <a:cs typeface="Quattrocento Sans"/>
                <a:sym typeface="Quattrocento Sans"/>
              </a:rPr>
              <a:t>globally recognized credentials</a:t>
            </a:r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 are aimed at enhancing individual productivity, marketability, and value.</a:t>
            </a:r>
            <a:r>
              <a:rPr lang="sk-SK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We deal with the territorial distribution of </a:t>
            </a:r>
            <a:r>
              <a:rPr lang="en-US" sz="1800" b="1" dirty="0">
                <a:latin typeface="Quattrocento Sans"/>
                <a:ea typeface="Quattrocento Sans"/>
                <a:cs typeface="Quattrocento Sans"/>
                <a:sym typeface="Quattrocento Sans"/>
              </a:rPr>
              <a:t>exam licenses </a:t>
            </a:r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and the </a:t>
            </a:r>
            <a:r>
              <a:rPr lang="en-US" sz="1800" b="1" dirty="0">
                <a:latin typeface="Quattrocento Sans"/>
                <a:ea typeface="Quattrocento Sans"/>
                <a:cs typeface="Quattrocento Sans"/>
                <a:sym typeface="Quattrocento Sans"/>
              </a:rPr>
              <a:t>start-up of testing centers </a:t>
            </a:r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(CATC: Certiport Authorized Testing Center). </a:t>
            </a:r>
            <a:endParaRPr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06" name="Google Shape;106;p16" descr="Pohľad nahor na vysoké kancelárske budovy"/>
          <p:cNvPicPr preferRelativeResize="0"/>
          <p:nvPr/>
        </p:nvPicPr>
        <p:blipFill>
          <a:blip r:embed="rId3"/>
          <a:srcRect l="20015" r="20015"/>
          <a:stretch/>
        </p:blipFill>
        <p:spPr>
          <a:xfrm>
            <a:off x="4488725" y="0"/>
            <a:ext cx="4655272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600" y="4439375"/>
            <a:ext cx="1056925" cy="58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2" descr="Osoba používajúca prenosný počítač"/>
          <p:cNvPicPr preferRelativeResize="0"/>
          <p:nvPr/>
        </p:nvPicPr>
        <p:blipFill>
          <a:blip r:embed="rId3"/>
          <a:srcRect l="23992" r="23992"/>
          <a:stretch/>
        </p:blipFill>
        <p:spPr>
          <a:xfrm>
            <a:off x="0" y="0"/>
            <a:ext cx="465527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600" y="4439375"/>
            <a:ext cx="1056925" cy="58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>
            <a:spLocks noGrp="1"/>
          </p:cNvSpPr>
          <p:nvPr>
            <p:ph type="title" idx="4294967295"/>
          </p:nvPr>
        </p:nvSpPr>
        <p:spPr>
          <a:xfrm>
            <a:off x="4904550" y="2082000"/>
            <a:ext cx="3898500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Certification</a:t>
            </a:r>
            <a:r>
              <a:rPr lang="en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Process</a:t>
            </a:r>
            <a:endParaRPr sz="2400" b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" name="Google Shape;168;p22"/>
          <p:cNvSpPr txBox="1">
            <a:spLocks noGrp="1"/>
          </p:cNvSpPr>
          <p:nvPr>
            <p:ph type="title" idx="4294967295"/>
          </p:nvPr>
        </p:nvSpPr>
        <p:spPr>
          <a:xfrm>
            <a:off x="4779911" y="902945"/>
            <a:ext cx="4147778" cy="3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</a:pPr>
            <a:r>
              <a:rPr lang="en" sz="170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Identification </a:t>
            </a:r>
            <a:r>
              <a:rPr lang="en" sz="1700" b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of the specific competences to be certified, identified in national and international official taxonomies: ISO, ESCO, ISCO, EQF</a:t>
            </a:r>
            <a:endParaRPr sz="1700" b="0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</a:pPr>
            <a:r>
              <a:rPr lang="en" sz="1700" b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Preparation of a specific </a:t>
            </a:r>
            <a:r>
              <a:rPr lang="en" sz="170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Certification Protocol and Scheme</a:t>
            </a:r>
            <a:endParaRPr sz="1700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</a:pPr>
            <a:r>
              <a:rPr lang="en" sz="1700" b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Submission of application</a:t>
            </a:r>
            <a:r>
              <a:rPr lang="en" sz="170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1700" b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documents</a:t>
            </a:r>
            <a:endParaRPr sz="1700" b="0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</a:pPr>
            <a:r>
              <a:rPr lang="sk-SK" sz="170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Online e</a:t>
            </a:r>
            <a:r>
              <a:rPr lang="en" sz="170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xamination</a:t>
            </a:r>
            <a:r>
              <a:rPr lang="en" sz="1700" b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on our dedicated platform </a:t>
            </a:r>
            <a:r>
              <a:rPr lang="en" sz="1700" dirty="0">
                <a:solidFill>
                  <a:schemeClr val="accent5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competenceinstitute.com</a:t>
            </a:r>
            <a:endParaRPr sz="1700" dirty="0">
              <a:solidFill>
                <a:schemeClr val="accent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</a:pPr>
            <a:r>
              <a:rPr lang="en" sz="1700" b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Issue of </a:t>
            </a:r>
            <a:r>
              <a:rPr lang="en" sz="170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digital</a:t>
            </a:r>
            <a:r>
              <a:rPr lang="en" sz="1700" b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170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certificate</a:t>
            </a:r>
            <a:endParaRPr sz="1700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</a:pPr>
            <a:r>
              <a:rPr lang="en" sz="1700" b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Monitoring</a:t>
            </a:r>
            <a:r>
              <a:rPr lang="en" sz="170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1700" b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 continued fulfilment of requirements</a:t>
            </a:r>
            <a:endParaRPr sz="1700" b="0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9" name="Google Shape;169;p22"/>
          <p:cNvSpPr txBox="1">
            <a:spLocks noGrp="1"/>
          </p:cNvSpPr>
          <p:nvPr>
            <p:ph type="title" idx="4294967295"/>
          </p:nvPr>
        </p:nvSpPr>
        <p:spPr>
          <a:xfrm>
            <a:off x="4946100" y="256600"/>
            <a:ext cx="3815400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Certification Process</a:t>
            </a:r>
            <a:endParaRPr b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1"/>
          <p:cNvPicPr preferRelativeResize="0"/>
          <p:nvPr/>
        </p:nvPicPr>
        <p:blipFill rotWithShape="1">
          <a:blip r:embed="rId3">
            <a:alphaModFix/>
          </a:blip>
          <a:srcRect l="19833" r="19827"/>
          <a:stretch/>
        </p:blipFill>
        <p:spPr>
          <a:xfrm>
            <a:off x="4488725" y="0"/>
            <a:ext cx="465527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600" y="4439375"/>
            <a:ext cx="1056925" cy="5823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7;p15">
            <a:extLst>
              <a:ext uri="{FF2B5EF4-FFF2-40B4-BE49-F238E27FC236}">
                <a16:creationId xmlns:a16="http://schemas.microsoft.com/office/drawing/2014/main" id="{18DB51F4-F9A9-F50A-F135-074CBFDDEB17}"/>
              </a:ext>
            </a:extLst>
          </p:cNvPr>
          <p:cNvSpPr txBox="1">
            <a:spLocks/>
          </p:cNvSpPr>
          <p:nvPr/>
        </p:nvSpPr>
        <p:spPr>
          <a:xfrm>
            <a:off x="244600" y="846884"/>
            <a:ext cx="4033800" cy="3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l"/>
            <a:r>
              <a:rPr lang="en-GB" sz="3000" dirty="0">
                <a:solidFill>
                  <a:schemeClr val="dk1"/>
                </a:solidFill>
              </a:rPr>
              <a:t>European</a:t>
            </a:r>
            <a:r>
              <a:rPr lang="sk-SK" sz="3000" dirty="0">
                <a:solidFill>
                  <a:schemeClr val="dk1"/>
                </a:solidFill>
              </a:rPr>
              <a:t> </a:t>
            </a:r>
            <a:r>
              <a:rPr lang="en-GB" sz="3000" dirty="0">
                <a:solidFill>
                  <a:schemeClr val="dk1"/>
                </a:solidFill>
              </a:rPr>
              <a:t>Projects</a:t>
            </a:r>
            <a:r>
              <a:rPr lang="en-US" sz="1800" b="1" dirty="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lang="sk-SK" sz="1800" b="1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indent="0" algn="l"/>
            <a:endParaRPr lang="sk-SK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indent="0" algn="l"/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Icep </a:t>
            </a:r>
            <a:r>
              <a:rPr lang="en-US" sz="1800" dirty="0" err="1">
                <a:latin typeface="Quattrocento Sans"/>
                <a:ea typeface="Quattrocento Sans"/>
                <a:cs typeface="Quattrocento Sans"/>
                <a:sym typeface="Quattrocento Sans"/>
              </a:rPr>
              <a:t>specialises</a:t>
            </a:r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 in international and Eu-funded projects, focusing on </a:t>
            </a:r>
            <a:r>
              <a:rPr lang="en-US" sz="1800" b="1" dirty="0">
                <a:latin typeface="Quattrocento Sans"/>
                <a:ea typeface="Quattrocento Sans"/>
                <a:cs typeface="Quattrocento Sans"/>
                <a:sym typeface="Quattrocento Sans"/>
              </a:rPr>
              <a:t>Education &amp; Training and in Socio-economic inclusion of vulnerable people</a:t>
            </a:r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endParaRPr lang="sk-SK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indent="0" algn="l"/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Department members are experienced in </a:t>
            </a:r>
            <a:r>
              <a:rPr lang="en-US" sz="1800" b="1" dirty="0">
                <a:latin typeface="Quattrocento Sans"/>
                <a:ea typeface="Quattrocento Sans"/>
                <a:cs typeface="Quattrocento Sans"/>
                <a:sym typeface="Quattrocento Sans"/>
              </a:rPr>
              <a:t>managing all stages of a project</a:t>
            </a:r>
            <a:r>
              <a:rPr lang="en-US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, from elaborating a proposal, to leading or co-leading a partnership in implementing activities and monitoring finances, performing evaluation of results and disseminating outcomes. </a:t>
            </a:r>
          </a:p>
          <a:p>
            <a:pPr marL="0" indent="0" algn="l"/>
            <a:endParaRPr lang="en-US" sz="1800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6"/>
          <p:cNvPicPr preferRelativeResize="0"/>
          <p:nvPr/>
        </p:nvPicPr>
        <p:blipFill rotWithShape="1">
          <a:blip r:embed="rId3">
            <a:alphaModFix amt="71000"/>
          </a:blip>
          <a:srcRect t="7835" b="78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38100" dir="8220000" algn="bl" rotWithShape="0">
              <a:srgbClr val="000000">
                <a:alpha val="79000"/>
              </a:srgbClr>
            </a:outerShdw>
          </a:effectLst>
        </p:spPr>
      </p:pic>
      <p:sp>
        <p:nvSpPr>
          <p:cNvPr id="231" name="Google Shape;231;p26"/>
          <p:cNvSpPr txBox="1">
            <a:spLocks noGrp="1"/>
          </p:cNvSpPr>
          <p:nvPr>
            <p:ph type="title"/>
          </p:nvPr>
        </p:nvSpPr>
        <p:spPr>
          <a:xfrm>
            <a:off x="260928" y="375651"/>
            <a:ext cx="3739571" cy="22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Our</a:t>
            </a:r>
            <a:r>
              <a:rPr lang="en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4800" dirty="0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locations</a:t>
            </a:r>
            <a:endParaRPr sz="4800" dirty="0">
              <a:solidFill>
                <a:schemeClr val="accent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32" name="Google Shape;23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600" y="4439375"/>
            <a:ext cx="1056925" cy="58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Obrázok, na ktorom je text, mapa, atlas, písmo&#10;&#10;Automaticky generovaný popis">
            <a:extLst>
              <a:ext uri="{FF2B5EF4-FFF2-40B4-BE49-F238E27FC236}">
                <a16:creationId xmlns:a16="http://schemas.microsoft.com/office/drawing/2014/main" id="{6C6F6502-8DDE-211D-0490-19D9FED23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069" y="1094086"/>
            <a:ext cx="7222087" cy="404941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5"/>
          <p:cNvPicPr preferRelativeResize="0"/>
          <p:nvPr/>
        </p:nvPicPr>
        <p:blipFill rotWithShape="1">
          <a:blip r:embed="rId3">
            <a:alphaModFix amt="40000"/>
          </a:blip>
          <a:srcRect t="7870" b="7862"/>
          <a:stretch/>
        </p:blipFill>
        <p:spPr>
          <a:xfrm>
            <a:off x="0" y="18350"/>
            <a:ext cx="9143996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6000"/>
              </a:srgbClr>
            </a:outerShdw>
            <a:reflection endPos="30000" dist="38100" dir="5400000" fadeDir="5400012" sy="-100000" algn="bl" rotWithShape="0"/>
          </a:effectLst>
        </p:spPr>
      </p:pic>
      <p:sp>
        <p:nvSpPr>
          <p:cNvPr id="217" name="Google Shape;217;p25"/>
          <p:cNvSpPr txBox="1">
            <a:spLocks noGrp="1"/>
          </p:cNvSpPr>
          <p:nvPr>
            <p:ph type="title"/>
          </p:nvPr>
        </p:nvSpPr>
        <p:spPr>
          <a:xfrm>
            <a:off x="318825" y="400475"/>
            <a:ext cx="8622300" cy="9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Our</a:t>
            </a:r>
            <a:r>
              <a:rPr lang="en" dirty="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dirty="0">
                <a:solidFill>
                  <a:schemeClr val="accent5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</a:t>
            </a:r>
            <a:endParaRPr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18" name="Google Shape;21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600" y="4439375"/>
            <a:ext cx="1056925" cy="58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5"/>
          <p:cNvPicPr preferRelativeResize="0"/>
          <p:nvPr/>
        </p:nvPicPr>
        <p:blipFill rotWithShape="1">
          <a:blip r:embed="rId6">
            <a:alphaModFix/>
          </a:blip>
          <a:srcRect l="61548" t="5035" b="38758"/>
          <a:stretch/>
        </p:blipFill>
        <p:spPr>
          <a:xfrm>
            <a:off x="244600" y="1567200"/>
            <a:ext cx="2009100" cy="1958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0" name="Google Shape;220;p25"/>
          <p:cNvPicPr preferRelativeResize="0"/>
          <p:nvPr/>
        </p:nvPicPr>
        <p:blipFill rotWithShape="1">
          <a:blip r:embed="rId7">
            <a:alphaModFix/>
          </a:blip>
          <a:srcRect t="6843" b="6852"/>
          <a:stretch/>
        </p:blipFill>
        <p:spPr>
          <a:xfrm>
            <a:off x="4703281" y="1598145"/>
            <a:ext cx="1958100" cy="1958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1" name="Google Shape;221;p25"/>
          <p:cNvSpPr txBox="1"/>
          <p:nvPr/>
        </p:nvSpPr>
        <p:spPr>
          <a:xfrm>
            <a:off x="360475" y="3672850"/>
            <a:ext cx="17124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Cataldo Riggi</a:t>
            </a:r>
            <a:endParaRPr sz="1500" b="1">
              <a:solidFill>
                <a:schemeClr val="accent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CEO</a:t>
            </a:r>
            <a:endParaRPr sz="130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2" name="Google Shape;222;p25"/>
          <p:cNvSpPr txBox="1"/>
          <p:nvPr/>
        </p:nvSpPr>
        <p:spPr>
          <a:xfrm>
            <a:off x="2629609" y="3666863"/>
            <a:ext cx="17124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Lucia Figuli</a:t>
            </a:r>
            <a:endParaRPr sz="1500" b="1">
              <a:solidFill>
                <a:schemeClr val="accent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Project Manager</a:t>
            </a:r>
            <a:endParaRPr sz="130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3" name="Google Shape;223;p25"/>
          <p:cNvSpPr txBox="1"/>
          <p:nvPr/>
        </p:nvSpPr>
        <p:spPr>
          <a:xfrm>
            <a:off x="4720531" y="3697807"/>
            <a:ext cx="1923600" cy="833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Adelaida Fanfarová</a:t>
            </a:r>
            <a:endParaRPr sz="1500" b="1" dirty="0">
              <a:solidFill>
                <a:schemeClr val="accent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Project Manager</a:t>
            </a:r>
            <a:r>
              <a:rPr lang="sk-SK" sz="1500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&amp; </a:t>
            </a:r>
            <a:r>
              <a:rPr lang="en-GB" sz="1500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Researcher</a:t>
            </a:r>
            <a:endParaRPr lang="en-GB" sz="1500" b="1" dirty="0">
              <a:solidFill>
                <a:schemeClr val="accent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24" name="Google Shape;22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55759" y="1561213"/>
            <a:ext cx="2009100" cy="2009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Google Shape;220;p25">
            <a:extLst>
              <a:ext uri="{FF2B5EF4-FFF2-40B4-BE49-F238E27FC236}">
                <a16:creationId xmlns:a16="http://schemas.microsoft.com/office/drawing/2014/main" id="{7331A1CC-A1D0-A18D-A668-D969F8058860}"/>
              </a:ext>
            </a:extLst>
          </p:cNvPr>
          <p:cNvPicPr preferRelativeResize="0"/>
          <p:nvPr/>
        </p:nvPicPr>
        <p:blipFill>
          <a:blip r:embed="rId9"/>
          <a:srcRect/>
          <a:stretch/>
        </p:blipFill>
        <p:spPr>
          <a:xfrm>
            <a:off x="6919563" y="1567200"/>
            <a:ext cx="1958100" cy="1958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Google Shape;223;p25">
            <a:extLst>
              <a:ext uri="{FF2B5EF4-FFF2-40B4-BE49-F238E27FC236}">
                <a16:creationId xmlns:a16="http://schemas.microsoft.com/office/drawing/2014/main" id="{44BEFFDF-73B0-E01C-54E8-E8D96F800C78}"/>
              </a:ext>
            </a:extLst>
          </p:cNvPr>
          <p:cNvSpPr txBox="1"/>
          <p:nvPr/>
        </p:nvSpPr>
        <p:spPr>
          <a:xfrm>
            <a:off x="6936813" y="3666863"/>
            <a:ext cx="1923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sk-SK" sz="1500" b="1" dirty="0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Ladislav Mariš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sk-SK" sz="1500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IT </a:t>
            </a:r>
            <a:r>
              <a:rPr lang="en-GB" sz="1500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technician</a:t>
            </a:r>
            <a:endParaRPr lang="en-GB" sz="1500" b="1" dirty="0">
              <a:solidFill>
                <a:schemeClr val="accent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text, písmo, logo, grafika&#10;&#10;Automaticky generovaný popis">
            <a:extLst>
              <a:ext uri="{FF2B5EF4-FFF2-40B4-BE49-F238E27FC236}">
                <a16:creationId xmlns:a16="http://schemas.microsoft.com/office/drawing/2014/main" id="{52B1CA32-7894-AC9B-3DE0-058C6BA6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9349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39000"/>
      </p:ext>
    </p:extLst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B55D915BA19D4098E9D95CCCB2D510" ma:contentTypeVersion="11" ma:contentTypeDescription="Create a new document." ma:contentTypeScope="" ma:versionID="53e64f5f7a81ce55bebc70336f92f03e">
  <xsd:schema xmlns:xsd="http://www.w3.org/2001/XMLSchema" xmlns:xs="http://www.w3.org/2001/XMLSchema" xmlns:p="http://schemas.microsoft.com/office/2006/metadata/properties" xmlns:ns2="1434325c-1e02-4d0e-ae5a-c5ae96817b55" xmlns:ns3="6167d5aa-fd4d-49dd-a261-2a69b9bf4f6f" targetNamespace="http://schemas.microsoft.com/office/2006/metadata/properties" ma:root="true" ma:fieldsID="ce14429933afc49969f1ec092f2ddf44" ns2:_="" ns3:_="">
    <xsd:import namespace="1434325c-1e02-4d0e-ae5a-c5ae96817b55"/>
    <xsd:import namespace="6167d5aa-fd4d-49dd-a261-2a69b9bf4f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34325c-1e02-4d0e-ae5a-c5ae96817b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e81c570-d2a4-40b5-9981-eef115b357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7d5aa-fd4d-49dd-a261-2a69b9bf4f6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ebeaf5c-0668-46e2-a431-4287fc776140}" ma:internalName="TaxCatchAll" ma:showField="CatchAllData" ma:web="6167d5aa-fd4d-49dd-a261-2a69b9bf4f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34325c-1e02-4d0e-ae5a-c5ae96817b55">
      <Terms xmlns="http://schemas.microsoft.com/office/infopath/2007/PartnerControls"/>
    </lcf76f155ced4ddcb4097134ff3c332f>
    <TaxCatchAll xmlns="6167d5aa-fd4d-49dd-a261-2a69b9bf4f6f" xsi:nil="true"/>
  </documentManagement>
</p:properties>
</file>

<file path=customXml/itemProps1.xml><?xml version="1.0" encoding="utf-8"?>
<ds:datastoreItem xmlns:ds="http://schemas.openxmlformats.org/officeDocument/2006/customXml" ds:itemID="{B475FE94-9D1F-4B07-9E5A-832BF1BE9584}"/>
</file>

<file path=customXml/itemProps2.xml><?xml version="1.0" encoding="utf-8"?>
<ds:datastoreItem xmlns:ds="http://schemas.openxmlformats.org/officeDocument/2006/customXml" ds:itemID="{F22073AD-F6BC-4727-9644-3FC8C3F9BE32}"/>
</file>

<file path=customXml/itemProps3.xml><?xml version="1.0" encoding="utf-8"?>
<ds:datastoreItem xmlns:ds="http://schemas.openxmlformats.org/officeDocument/2006/customXml" ds:itemID="{DB72F57E-B4FD-4A52-B511-A6E27C7233F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</TotalTime>
  <Words>261</Words>
  <Application>Microsoft Office PowerPoint</Application>
  <PresentationFormat>Prezentácia na obrazovke (16:9)</PresentationFormat>
  <Paragraphs>35</Paragraphs>
  <Slides>10</Slides>
  <Notes>9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6" baseType="lpstr">
      <vt:lpstr>Lato</vt:lpstr>
      <vt:lpstr>Raleway</vt:lpstr>
      <vt:lpstr>Quattrocento Sans</vt:lpstr>
      <vt:lpstr>Arial</vt:lpstr>
      <vt:lpstr>EB Garamond</vt:lpstr>
      <vt:lpstr>Swiss</vt:lpstr>
      <vt:lpstr>Institute of European Certification of Personnel</vt:lpstr>
      <vt:lpstr>Prezentácia programu PowerPoint</vt:lpstr>
      <vt:lpstr>Prezentácia programu PowerPoint</vt:lpstr>
      <vt:lpstr>Prezentácia programu PowerPoint</vt:lpstr>
      <vt:lpstr>Certification Process</vt:lpstr>
      <vt:lpstr>Prezentácia programu PowerPoint</vt:lpstr>
      <vt:lpstr>Our locations</vt:lpstr>
      <vt:lpstr>Our team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Institute of European Certification of Personnel</dc:title>
  <cp:lastModifiedBy>Adelaida Fanfarová</cp:lastModifiedBy>
  <cp:revision>5</cp:revision>
  <dcterms:modified xsi:type="dcterms:W3CDTF">2024-11-27T19:24:35Z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0x010100C1B55D915BA19D4098E9D95CCCB2D510</vt:lpwstr>
  </property>
</Properties>
</file>